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1" r:id="rId6"/>
    <p:sldId id="260"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5/13/2018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5/13/2018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5/13/2018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5/13/2018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833312"/>
            <a:ext cx="7766936" cy="1646302"/>
          </a:xfrm>
        </p:spPr>
        <p:txBody>
          <a:bodyPr/>
          <a:lstStyle/>
          <a:p>
            <a:pPr algn="ctr"/>
            <a:r>
              <a:rPr lang="en-US" dirty="0" smtClean="0"/>
              <a:t>The Water Cycle</a:t>
            </a:r>
            <a:endParaRPr lang="en-US" dirty="0"/>
          </a:p>
        </p:txBody>
      </p:sp>
      <p:sp>
        <p:nvSpPr>
          <p:cNvPr id="3" name="Subtitle 2"/>
          <p:cNvSpPr>
            <a:spLocks noGrp="1"/>
          </p:cNvSpPr>
          <p:nvPr>
            <p:ph type="subTitle" idx="1"/>
          </p:nvPr>
        </p:nvSpPr>
        <p:spPr>
          <a:xfrm>
            <a:off x="206301" y="5220190"/>
            <a:ext cx="7766936" cy="395000"/>
          </a:xfrm>
        </p:spPr>
        <p:txBody>
          <a:bodyPr/>
          <a:lstStyle/>
          <a:p>
            <a:r>
              <a:rPr lang="en-US" b="1" dirty="0" smtClean="0"/>
              <a:t>More free PPTs on</a:t>
            </a:r>
            <a:r>
              <a:rPr lang="en-US" dirty="0" smtClean="0"/>
              <a:t>: www.ecosystemforkids.com</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7975" y="2834876"/>
            <a:ext cx="2825120" cy="185355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266824404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4188" y="-90153"/>
            <a:ext cx="7766936" cy="882634"/>
          </a:xfrm>
        </p:spPr>
        <p:txBody>
          <a:bodyPr/>
          <a:lstStyle/>
          <a:p>
            <a:pPr algn="ctr"/>
            <a:r>
              <a:rPr lang="en-US" sz="4800" dirty="0" smtClean="0"/>
              <a:t>The Water Cycle Diagram</a:t>
            </a:r>
            <a:endParaRPr lang="en-US" sz="4800" dirty="0"/>
          </a:p>
        </p:txBody>
      </p:sp>
      <p:sp>
        <p:nvSpPr>
          <p:cNvPr id="3" name="Subtitle 2"/>
          <p:cNvSpPr>
            <a:spLocks noGrp="1"/>
          </p:cNvSpPr>
          <p:nvPr>
            <p:ph type="subTitle" idx="1"/>
          </p:nvPr>
        </p:nvSpPr>
        <p:spPr>
          <a:xfrm>
            <a:off x="631304" y="6439866"/>
            <a:ext cx="7766936" cy="572682"/>
          </a:xfrm>
        </p:spPr>
        <p:txBody>
          <a:bodyPr/>
          <a:lstStyle/>
          <a:p>
            <a:r>
              <a:rPr lang="en-US" b="1" dirty="0" smtClean="0"/>
              <a:t>More free PPTs on</a:t>
            </a:r>
            <a:r>
              <a:rPr lang="en-US" dirty="0" smtClean="0"/>
              <a:t>: www.ecosystemforkids.com</a:t>
            </a:r>
            <a:endParaRPr lang="en-US" dirty="0"/>
          </a:p>
        </p:txBody>
      </p:sp>
      <p:pic>
        <p:nvPicPr>
          <p:cNvPr id="4" name="Picture 3" descr="Diagram of the water cycl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149" y="709152"/>
            <a:ext cx="8263407" cy="5749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050564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53036" y="343915"/>
            <a:ext cx="8295209" cy="879578"/>
          </a:xfrm>
        </p:spPr>
        <p:txBody>
          <a:bodyPr/>
          <a:lstStyle/>
          <a:p>
            <a:pPr algn="ctr"/>
            <a:r>
              <a:rPr lang="en-US" dirty="0" smtClean="0"/>
              <a:t>What Is The Water Cycle ?</a:t>
            </a:r>
            <a:endParaRPr lang="en-US" dirty="0"/>
          </a:p>
        </p:txBody>
      </p:sp>
      <p:sp>
        <p:nvSpPr>
          <p:cNvPr id="3" name="Subtitle 2"/>
          <p:cNvSpPr>
            <a:spLocks noGrp="1"/>
          </p:cNvSpPr>
          <p:nvPr>
            <p:ph type="subTitle" idx="1"/>
          </p:nvPr>
        </p:nvSpPr>
        <p:spPr>
          <a:xfrm>
            <a:off x="515394" y="6362590"/>
            <a:ext cx="7766936" cy="495410"/>
          </a:xfrm>
        </p:spPr>
        <p:txBody>
          <a:bodyPr/>
          <a:lstStyle/>
          <a:p>
            <a:r>
              <a:rPr lang="en-US" b="1" dirty="0" smtClean="0"/>
              <a:t>More free PPTs on</a:t>
            </a:r>
            <a:r>
              <a:rPr lang="en-US" dirty="0" smtClean="0"/>
              <a:t>: www.ecosystemforkids.com</a:t>
            </a:r>
            <a:endParaRPr lang="en-US" dirty="0"/>
          </a:p>
        </p:txBody>
      </p:sp>
      <p:sp>
        <p:nvSpPr>
          <p:cNvPr id="4" name="Subtitle 2"/>
          <p:cNvSpPr txBox="1">
            <a:spLocks/>
          </p:cNvSpPr>
          <p:nvPr/>
        </p:nvSpPr>
        <p:spPr>
          <a:xfrm>
            <a:off x="953036" y="1547801"/>
            <a:ext cx="7766936" cy="3539354"/>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285750" indent="-28575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water cycle is also known as the </a:t>
            </a:r>
            <a:r>
              <a:rPr lang="en-US" sz="2400" b="1" dirty="0">
                <a:latin typeface="Times New Roman" panose="02020603050405020304" pitchFamily="18" charset="0"/>
                <a:cs typeface="Times New Roman" panose="02020603050405020304" pitchFamily="18" charset="0"/>
              </a:rPr>
              <a:t>hydrological cycle</a:t>
            </a:r>
            <a:r>
              <a:rPr lang="en-US" sz="2400" dirty="0">
                <a:latin typeface="Times New Roman" panose="02020603050405020304" pitchFamily="18" charset="0"/>
                <a:cs typeface="Times New Roman" panose="02020603050405020304" pitchFamily="18" charset="0"/>
              </a:rPr>
              <a:t> or </a:t>
            </a:r>
            <a:r>
              <a:rPr lang="en-US" sz="2400" b="1" dirty="0">
                <a:latin typeface="Times New Roman" panose="02020603050405020304" pitchFamily="18" charset="0"/>
                <a:cs typeface="Times New Roman" panose="02020603050405020304" pitchFamily="18" charset="0"/>
              </a:rPr>
              <a:t>hydrologic cycle</a:t>
            </a:r>
            <a:r>
              <a:rPr lang="en-US" sz="2400" dirty="0">
                <a:latin typeface="Times New Roman" panose="02020603050405020304" pitchFamily="18" charset="0"/>
                <a:cs typeface="Times New Roman" panose="02020603050405020304" pitchFamily="18" charset="0"/>
              </a:rPr>
              <a:t>.</a:t>
            </a:r>
          </a:p>
          <a:p>
            <a:pPr marL="285750" indent="-28575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It is constant movement of water on, above and below the surface of the Earth. </a:t>
            </a:r>
          </a:p>
          <a:p>
            <a:pPr marL="285750" indent="-28575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water cycle describes how water evaporates from the surface of the earth, rises into the atmosphere, cools and condenses into rain or snow in clouds, and falls again to the surface as </a:t>
            </a:r>
            <a:r>
              <a:rPr lang="en-US" sz="2400" dirty="0" smtClean="0">
                <a:latin typeface="Times New Roman" panose="02020603050405020304" pitchFamily="18" charset="0"/>
                <a:cs typeface="Times New Roman" panose="02020603050405020304" pitchFamily="18" charset="0"/>
              </a:rPr>
              <a:t>precipitation (https</a:t>
            </a:r>
            <a:r>
              <a:rPr lang="en-US" sz="2400" dirty="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pmm.nasa.gov)</a:t>
            </a:r>
            <a:endParaRPr lang="en-US" sz="2400" dirty="0">
              <a:latin typeface="Times New Roman" panose="02020603050405020304" pitchFamily="18" charset="0"/>
              <a:cs typeface="Times New Roman" panose="02020603050405020304" pitchFamily="18" charset="0"/>
            </a:endParaRPr>
          </a:p>
          <a:p>
            <a:pPr marL="285750" indent="-285750" algn="l">
              <a:buFont typeface="Arial" panose="020B0604020202020204" pitchFamily="34" charset="0"/>
              <a:buChar char="•"/>
            </a:pPr>
            <a:endParaRPr lang="en-US" dirty="0" smtClean="0">
              <a:latin typeface="Century Gothic" panose="020B0502020202020204" pitchFamily="34" charset="0"/>
            </a:endParaRPr>
          </a:p>
        </p:txBody>
      </p:sp>
    </p:spTree>
    <p:extLst>
      <p:ext uri="{BB962C8B-B14F-4D97-AF65-F5344CB8AC3E}">
        <p14:creationId xmlns:p14="http://schemas.microsoft.com/office/powerpoint/2010/main" val="949113073"/>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53036" y="343915"/>
            <a:ext cx="8551572" cy="879578"/>
          </a:xfrm>
        </p:spPr>
        <p:txBody>
          <a:bodyPr/>
          <a:lstStyle/>
          <a:p>
            <a:pPr algn="ctr"/>
            <a:r>
              <a:rPr lang="en-US" dirty="0" smtClean="0"/>
              <a:t>Stages Of The Water Cycle</a:t>
            </a:r>
            <a:endParaRPr lang="en-US" dirty="0"/>
          </a:p>
        </p:txBody>
      </p:sp>
      <p:sp>
        <p:nvSpPr>
          <p:cNvPr id="3" name="Subtitle 2"/>
          <p:cNvSpPr>
            <a:spLocks noGrp="1"/>
          </p:cNvSpPr>
          <p:nvPr>
            <p:ph type="subTitle" idx="1"/>
          </p:nvPr>
        </p:nvSpPr>
        <p:spPr>
          <a:xfrm>
            <a:off x="515394" y="6362590"/>
            <a:ext cx="7766936" cy="495410"/>
          </a:xfrm>
        </p:spPr>
        <p:txBody>
          <a:bodyPr/>
          <a:lstStyle/>
          <a:p>
            <a:r>
              <a:rPr lang="en-US" b="1" dirty="0" smtClean="0"/>
              <a:t>More free PPTs on</a:t>
            </a:r>
            <a:r>
              <a:rPr lang="en-US" dirty="0" smtClean="0"/>
              <a:t>: www.ecosystemforkids.com</a:t>
            </a:r>
            <a:endParaRPr lang="en-US" dirty="0"/>
          </a:p>
        </p:txBody>
      </p:sp>
      <p:sp>
        <p:nvSpPr>
          <p:cNvPr id="4" name="Subtitle 2"/>
          <p:cNvSpPr txBox="1">
            <a:spLocks/>
          </p:cNvSpPr>
          <p:nvPr/>
        </p:nvSpPr>
        <p:spPr>
          <a:xfrm>
            <a:off x="953036" y="1547801"/>
            <a:ext cx="3000778" cy="3539354"/>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285750" indent="-285750" algn="l">
              <a:buFont typeface="Arial" panose="020B0604020202020204" pitchFamily="34" charset="0"/>
              <a:buChar char="•"/>
            </a:pPr>
            <a:r>
              <a:rPr lang="en-US" sz="2400" dirty="0" smtClean="0">
                <a:solidFill>
                  <a:schemeClr val="accent1"/>
                </a:solidFill>
                <a:latin typeface="Times New Roman" panose="02020603050405020304" pitchFamily="18" charset="0"/>
                <a:cs typeface="Times New Roman" panose="02020603050405020304" pitchFamily="18" charset="0"/>
              </a:rPr>
              <a:t>Evaporation.</a:t>
            </a:r>
            <a:endParaRPr lang="en-US" sz="2400" dirty="0">
              <a:solidFill>
                <a:schemeClr val="accent1"/>
              </a:solidFill>
              <a:latin typeface="Times New Roman" panose="02020603050405020304" pitchFamily="18" charset="0"/>
              <a:cs typeface="Times New Roman" panose="02020603050405020304" pitchFamily="18" charset="0"/>
            </a:endParaRPr>
          </a:p>
          <a:p>
            <a:pPr marL="285750" indent="-285750" algn="l">
              <a:buFont typeface="Arial" panose="020B0604020202020204" pitchFamily="34" charset="0"/>
              <a:buChar char="•"/>
            </a:pPr>
            <a:r>
              <a:rPr lang="en-US" sz="2400" dirty="0" smtClean="0">
                <a:solidFill>
                  <a:schemeClr val="accent1"/>
                </a:solidFill>
                <a:latin typeface="Times New Roman" panose="02020603050405020304" pitchFamily="18" charset="0"/>
                <a:cs typeface="Times New Roman" panose="02020603050405020304" pitchFamily="18" charset="0"/>
              </a:rPr>
              <a:t>Condensation. </a:t>
            </a:r>
            <a:endParaRPr lang="en-US" sz="2400" dirty="0">
              <a:solidFill>
                <a:schemeClr val="accent1"/>
              </a:solidFill>
              <a:latin typeface="Times New Roman" panose="02020603050405020304" pitchFamily="18" charset="0"/>
              <a:cs typeface="Times New Roman" panose="02020603050405020304" pitchFamily="18" charset="0"/>
            </a:endParaRPr>
          </a:p>
          <a:p>
            <a:pPr marL="285750" indent="-285750" algn="l">
              <a:buFont typeface="Arial" panose="020B0604020202020204" pitchFamily="34" charset="0"/>
              <a:buChar char="•"/>
            </a:pPr>
            <a:r>
              <a:rPr lang="en-US" sz="2400" dirty="0" smtClean="0">
                <a:solidFill>
                  <a:schemeClr val="accent1"/>
                </a:solidFill>
                <a:latin typeface="Times New Roman" panose="02020603050405020304" pitchFamily="18" charset="0"/>
                <a:cs typeface="Times New Roman" panose="02020603050405020304" pitchFamily="18" charset="0"/>
              </a:rPr>
              <a:t>Sublimation</a:t>
            </a:r>
          </a:p>
          <a:p>
            <a:pPr marL="285750" indent="-285750" algn="l">
              <a:buFont typeface="Arial" panose="020B0604020202020204" pitchFamily="34" charset="0"/>
              <a:buChar char="•"/>
            </a:pPr>
            <a:r>
              <a:rPr lang="en-US" sz="2400" dirty="0" smtClean="0">
                <a:solidFill>
                  <a:schemeClr val="accent1"/>
                </a:solidFill>
                <a:latin typeface="Times New Roman" panose="02020603050405020304" pitchFamily="18" charset="0"/>
                <a:cs typeface="Times New Roman" panose="02020603050405020304" pitchFamily="18" charset="0"/>
              </a:rPr>
              <a:t>Precipitation</a:t>
            </a:r>
          </a:p>
          <a:p>
            <a:pPr marL="285750" indent="-285750" algn="l">
              <a:buFont typeface="Arial" panose="020B0604020202020204" pitchFamily="34" charset="0"/>
              <a:buChar char="•"/>
            </a:pPr>
            <a:r>
              <a:rPr lang="en-US" sz="2400" dirty="0" smtClean="0">
                <a:solidFill>
                  <a:schemeClr val="accent1"/>
                </a:solidFill>
                <a:latin typeface="Times New Roman" panose="02020603050405020304" pitchFamily="18" charset="0"/>
                <a:cs typeface="Times New Roman" panose="02020603050405020304" pitchFamily="18" charset="0"/>
              </a:rPr>
              <a:t>Transpiration</a:t>
            </a:r>
          </a:p>
          <a:p>
            <a:pPr marL="285750" indent="-285750" algn="l">
              <a:buFont typeface="Arial" panose="020B0604020202020204" pitchFamily="34" charset="0"/>
              <a:buChar char="•"/>
            </a:pPr>
            <a:r>
              <a:rPr lang="en-US" sz="2400" dirty="0" smtClean="0">
                <a:solidFill>
                  <a:schemeClr val="accent1"/>
                </a:solidFill>
                <a:latin typeface="Times New Roman" panose="02020603050405020304" pitchFamily="18" charset="0"/>
                <a:cs typeface="Times New Roman" panose="02020603050405020304" pitchFamily="18" charset="0"/>
              </a:rPr>
              <a:t>Infiltration</a:t>
            </a:r>
          </a:p>
          <a:p>
            <a:pPr marL="285750" indent="-285750" algn="l">
              <a:buFont typeface="Arial" panose="020B0604020202020204" pitchFamily="34" charset="0"/>
              <a:buChar char="•"/>
            </a:pPr>
            <a:r>
              <a:rPr lang="en-US" sz="2400" dirty="0" smtClean="0">
                <a:solidFill>
                  <a:schemeClr val="accent1"/>
                </a:solidFill>
                <a:latin typeface="Times New Roman" panose="02020603050405020304" pitchFamily="18" charset="0"/>
                <a:cs typeface="Times New Roman" panose="02020603050405020304" pitchFamily="18" charset="0"/>
              </a:rPr>
              <a:t>Runoff</a:t>
            </a:r>
            <a:endParaRPr lang="en-US" sz="2400" dirty="0">
              <a:solidFill>
                <a:schemeClr val="accent1"/>
              </a:solidFill>
              <a:latin typeface="Times New Roman" panose="02020603050405020304" pitchFamily="18" charset="0"/>
              <a:cs typeface="Times New Roman" panose="02020603050405020304" pitchFamily="18" charset="0"/>
            </a:endParaRPr>
          </a:p>
          <a:p>
            <a:pPr marL="285750" indent="-285750" algn="l">
              <a:buFont typeface="Arial" panose="020B0604020202020204" pitchFamily="34" charset="0"/>
              <a:buChar char="•"/>
            </a:pPr>
            <a:endParaRPr lang="en-US" dirty="0" smtClean="0">
              <a:latin typeface="Century Gothic" panose="020B0502020202020204" pitchFamily="34" charset="0"/>
            </a:endParaRPr>
          </a:p>
        </p:txBody>
      </p:sp>
      <p:sp>
        <p:nvSpPr>
          <p:cNvPr id="5" name="Left Arrow Callout 4"/>
          <p:cNvSpPr/>
          <p:nvPr/>
        </p:nvSpPr>
        <p:spPr>
          <a:xfrm>
            <a:off x="3374265" y="489610"/>
            <a:ext cx="5692462" cy="2691685"/>
          </a:xfrm>
          <a:prstGeom prst="leftArrowCallou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u="sng" dirty="0" smtClean="0">
                <a:solidFill>
                  <a:schemeClr val="tx2"/>
                </a:solidFill>
                <a:latin typeface="Century Gothic" panose="020B0502020202020204" pitchFamily="34" charset="0"/>
              </a:rPr>
              <a:t>Evaporation</a:t>
            </a:r>
            <a:r>
              <a:rPr lang="en-US" dirty="0" smtClean="0">
                <a:solidFill>
                  <a:schemeClr val="tx2"/>
                </a:solidFill>
                <a:latin typeface="Century Gothic" panose="020B0502020202020204" pitchFamily="34" charset="0"/>
              </a:rPr>
              <a:t> is the process whereby water becomes water vapor. The water is mainly from bodies like rivers, lakes, oceans, wet surfaces after rain etc. When the water gets heated up by the sun it tends to evaporate into the atmosphere.</a:t>
            </a:r>
            <a:endParaRPr lang="en-US" dirty="0">
              <a:solidFill>
                <a:schemeClr val="tx2"/>
              </a:solidFill>
              <a:latin typeface="Century Gothic" panose="020B0502020202020204" pitchFamily="34" charset="0"/>
            </a:endParaRPr>
          </a:p>
        </p:txBody>
      </p:sp>
      <p:sp>
        <p:nvSpPr>
          <p:cNvPr id="6" name="Left Arrow Callout 5"/>
          <p:cNvSpPr/>
          <p:nvPr/>
        </p:nvSpPr>
        <p:spPr>
          <a:xfrm>
            <a:off x="3374264" y="938218"/>
            <a:ext cx="5692462" cy="2691685"/>
          </a:xfrm>
          <a:prstGeom prst="leftArrowCallou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u="sng" dirty="0" smtClean="0">
                <a:solidFill>
                  <a:schemeClr val="tx2"/>
                </a:solidFill>
                <a:latin typeface="Century Gothic" panose="020B0502020202020204" pitchFamily="34" charset="0"/>
              </a:rPr>
              <a:t>Condensation</a:t>
            </a:r>
            <a:r>
              <a:rPr lang="en-US" dirty="0" smtClean="0">
                <a:solidFill>
                  <a:schemeClr val="tx2"/>
                </a:solidFill>
                <a:latin typeface="Century Gothic" panose="020B0502020202020204" pitchFamily="34" charset="0"/>
              </a:rPr>
              <a:t> is the process whereby water that rose into the atmosphere as vapor cools down. At high altitudes temperatures are low so water cools down to form water droplets and ice particles. These combine to form clouds. </a:t>
            </a:r>
            <a:endParaRPr lang="en-US" dirty="0">
              <a:solidFill>
                <a:schemeClr val="tx2"/>
              </a:solidFill>
              <a:latin typeface="Century Gothic" panose="020B0502020202020204" pitchFamily="34" charset="0"/>
            </a:endParaRPr>
          </a:p>
        </p:txBody>
      </p:sp>
      <p:sp>
        <p:nvSpPr>
          <p:cNvPr id="7" name="Left Arrow Callout 6"/>
          <p:cNvSpPr/>
          <p:nvPr/>
        </p:nvSpPr>
        <p:spPr>
          <a:xfrm>
            <a:off x="3372117" y="1594826"/>
            <a:ext cx="5692462" cy="2333227"/>
          </a:xfrm>
          <a:prstGeom prst="leftArrowCallou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u="sng" dirty="0" smtClean="0">
                <a:solidFill>
                  <a:schemeClr val="tx2"/>
                </a:solidFill>
                <a:latin typeface="Century Gothic" panose="020B0502020202020204" pitchFamily="34" charset="0"/>
              </a:rPr>
              <a:t>Sublimation</a:t>
            </a:r>
            <a:r>
              <a:rPr lang="en-US" dirty="0" smtClean="0">
                <a:solidFill>
                  <a:schemeClr val="tx2"/>
                </a:solidFill>
                <a:latin typeface="Century Gothic" panose="020B0502020202020204" pitchFamily="34" charset="0"/>
              </a:rPr>
              <a:t> is the process whereby ice sheets transform directly into water vapor. This happens especially in polar areas which have large expanses of ice cover. </a:t>
            </a:r>
            <a:endParaRPr lang="en-US" dirty="0">
              <a:solidFill>
                <a:schemeClr val="tx2"/>
              </a:solidFill>
              <a:latin typeface="Century Gothic" panose="020B0502020202020204" pitchFamily="34" charset="0"/>
            </a:endParaRPr>
          </a:p>
        </p:txBody>
      </p:sp>
      <p:sp>
        <p:nvSpPr>
          <p:cNvPr id="8" name="Left Arrow Callout 7"/>
          <p:cNvSpPr/>
          <p:nvPr/>
        </p:nvSpPr>
        <p:spPr>
          <a:xfrm>
            <a:off x="3369968" y="2110624"/>
            <a:ext cx="5692462" cy="2333227"/>
          </a:xfrm>
          <a:prstGeom prst="leftArrowCallou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u="sng" dirty="0" smtClean="0">
                <a:solidFill>
                  <a:schemeClr val="tx2"/>
                </a:solidFill>
                <a:latin typeface="Century Gothic" panose="020B0502020202020204" pitchFamily="34" charset="0"/>
              </a:rPr>
              <a:t>Precipitation</a:t>
            </a:r>
            <a:r>
              <a:rPr lang="en-US" dirty="0" smtClean="0">
                <a:solidFill>
                  <a:schemeClr val="tx2"/>
                </a:solidFill>
                <a:latin typeface="Century Gothic" panose="020B0502020202020204" pitchFamily="34" charset="0"/>
              </a:rPr>
              <a:t> is the process whereby condensed clouds fall to the Earth’s surface as rain, drizzle, sleet, snow or hail. </a:t>
            </a:r>
            <a:endParaRPr lang="en-US" dirty="0">
              <a:solidFill>
                <a:schemeClr val="tx2"/>
              </a:solidFill>
              <a:latin typeface="Century Gothic" panose="020B0502020202020204" pitchFamily="34" charset="0"/>
            </a:endParaRPr>
          </a:p>
        </p:txBody>
      </p:sp>
      <p:sp>
        <p:nvSpPr>
          <p:cNvPr id="9" name="Left Arrow Callout 8"/>
          <p:cNvSpPr/>
          <p:nvPr/>
        </p:nvSpPr>
        <p:spPr>
          <a:xfrm>
            <a:off x="3353876" y="2587035"/>
            <a:ext cx="5692462" cy="2333227"/>
          </a:xfrm>
          <a:prstGeom prst="leftArrowCallou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u="sng" dirty="0" smtClean="0">
                <a:solidFill>
                  <a:schemeClr val="tx2"/>
                </a:solidFill>
                <a:latin typeface="Century Gothic" panose="020B0502020202020204" pitchFamily="34" charset="0"/>
              </a:rPr>
              <a:t>Transpiration</a:t>
            </a:r>
            <a:r>
              <a:rPr lang="en-US" dirty="0" smtClean="0">
                <a:solidFill>
                  <a:schemeClr val="tx2"/>
                </a:solidFill>
                <a:latin typeface="Century Gothic" panose="020B0502020202020204" pitchFamily="34" charset="0"/>
              </a:rPr>
              <a:t> is the process whereby plant leaves release water through the stomata into the atmosphere during photosynthesis. It is similar to evaporation, the difference being that it originates from plants.  </a:t>
            </a:r>
            <a:endParaRPr lang="en-US" dirty="0">
              <a:solidFill>
                <a:schemeClr val="tx2"/>
              </a:solidFill>
              <a:latin typeface="Century Gothic" panose="020B0502020202020204" pitchFamily="34" charset="0"/>
            </a:endParaRPr>
          </a:p>
        </p:txBody>
      </p:sp>
      <p:sp>
        <p:nvSpPr>
          <p:cNvPr id="10" name="Left Arrow Callout 9"/>
          <p:cNvSpPr/>
          <p:nvPr/>
        </p:nvSpPr>
        <p:spPr>
          <a:xfrm>
            <a:off x="3351725" y="3100044"/>
            <a:ext cx="5692462" cy="2333227"/>
          </a:xfrm>
          <a:prstGeom prst="leftArrowCallou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u="sng" dirty="0">
                <a:solidFill>
                  <a:schemeClr val="tx2"/>
                </a:solidFill>
                <a:latin typeface="Century Gothic" panose="020B0502020202020204" pitchFamily="34" charset="0"/>
              </a:rPr>
              <a:t>Infiltration</a:t>
            </a:r>
            <a:r>
              <a:rPr lang="en-US" dirty="0">
                <a:solidFill>
                  <a:schemeClr val="tx2"/>
                </a:solidFill>
                <a:latin typeface="Century Gothic" panose="020B0502020202020204" pitchFamily="34" charset="0"/>
              </a:rPr>
              <a:t> </a:t>
            </a:r>
            <a:r>
              <a:rPr lang="en-US" dirty="0" smtClean="0">
                <a:solidFill>
                  <a:schemeClr val="tx2"/>
                </a:solidFill>
                <a:latin typeface="Century Gothic" panose="020B0502020202020204" pitchFamily="34" charset="0"/>
              </a:rPr>
              <a:t>occurs when water that falls back on the Earth’s surface through precipitation seeps deep into the soil. This process increases the ground water table.</a:t>
            </a:r>
            <a:endParaRPr lang="en-US" dirty="0">
              <a:solidFill>
                <a:schemeClr val="tx2"/>
              </a:solidFill>
              <a:latin typeface="Century Gothic" panose="020B0502020202020204" pitchFamily="34" charset="0"/>
            </a:endParaRPr>
          </a:p>
        </p:txBody>
      </p:sp>
      <p:sp>
        <p:nvSpPr>
          <p:cNvPr id="11" name="Left Arrow Callout 10"/>
          <p:cNvSpPr/>
          <p:nvPr/>
        </p:nvSpPr>
        <p:spPr>
          <a:xfrm>
            <a:off x="3362456" y="3574417"/>
            <a:ext cx="5692462" cy="2333227"/>
          </a:xfrm>
          <a:prstGeom prst="leftArrowCallou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u="sng" dirty="0" smtClean="0">
                <a:solidFill>
                  <a:schemeClr val="tx2"/>
                </a:solidFill>
                <a:latin typeface="Century Gothic" panose="020B0502020202020204" pitchFamily="34" charset="0"/>
              </a:rPr>
              <a:t>Runoff</a:t>
            </a:r>
            <a:r>
              <a:rPr lang="en-US" dirty="0" smtClean="0">
                <a:solidFill>
                  <a:schemeClr val="tx2"/>
                </a:solidFill>
                <a:latin typeface="Century Gothic" panose="020B0502020202020204" pitchFamily="34" charset="0"/>
              </a:rPr>
              <a:t> is the water that runs off after rainfall or when snow melts into channels that flow into rivers, lakes, oceans and other water reservoirs. </a:t>
            </a:r>
            <a:endParaRPr lang="en-US" dirty="0">
              <a:solidFill>
                <a:schemeClr val="tx2"/>
              </a:solidFill>
              <a:latin typeface="Century Gothic" panose="020B0502020202020204" pitchFamily="34" charset="0"/>
            </a:endParaRPr>
          </a:p>
        </p:txBody>
      </p:sp>
      <p:sp>
        <p:nvSpPr>
          <p:cNvPr id="12" name="Rounded Rectangle 11"/>
          <p:cNvSpPr/>
          <p:nvPr/>
        </p:nvSpPr>
        <p:spPr>
          <a:xfrm>
            <a:off x="824248" y="1390918"/>
            <a:ext cx="2511380" cy="390229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865558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10"/>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5088" y="343915"/>
            <a:ext cx="9813462" cy="879578"/>
          </a:xfrm>
        </p:spPr>
        <p:txBody>
          <a:bodyPr/>
          <a:lstStyle/>
          <a:p>
            <a:pPr algn="ctr"/>
            <a:r>
              <a:rPr lang="en-US" sz="5000" dirty="0" smtClean="0"/>
              <a:t>The Sun And The Water Cycle</a:t>
            </a:r>
            <a:endParaRPr lang="en-US" sz="5000" dirty="0"/>
          </a:p>
        </p:txBody>
      </p:sp>
      <p:sp>
        <p:nvSpPr>
          <p:cNvPr id="3" name="Subtitle 2"/>
          <p:cNvSpPr>
            <a:spLocks noGrp="1"/>
          </p:cNvSpPr>
          <p:nvPr>
            <p:ph type="subTitle" idx="1"/>
          </p:nvPr>
        </p:nvSpPr>
        <p:spPr>
          <a:xfrm>
            <a:off x="515394" y="6362590"/>
            <a:ext cx="7766936" cy="495410"/>
          </a:xfrm>
        </p:spPr>
        <p:txBody>
          <a:bodyPr/>
          <a:lstStyle/>
          <a:p>
            <a:r>
              <a:rPr lang="en-US" b="1" dirty="0" smtClean="0"/>
              <a:t>More free PPTs on</a:t>
            </a:r>
            <a:r>
              <a:rPr lang="en-US" dirty="0" smtClean="0"/>
              <a:t>: www.ecosystemforkids.com</a:t>
            </a:r>
            <a:endParaRPr lang="en-US" dirty="0"/>
          </a:p>
        </p:txBody>
      </p:sp>
      <p:sp>
        <p:nvSpPr>
          <p:cNvPr id="4" name="Subtitle 2"/>
          <p:cNvSpPr txBox="1">
            <a:spLocks/>
          </p:cNvSpPr>
          <p:nvPr/>
        </p:nvSpPr>
        <p:spPr>
          <a:xfrm>
            <a:off x="953036" y="1547801"/>
            <a:ext cx="7766936" cy="3539354"/>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285750" indent="-285750" algn="l">
              <a:buFont typeface="Arial" panose="020B0604020202020204" pitchFamily="34" charset="0"/>
              <a:buChar char="•"/>
            </a:pPr>
            <a:r>
              <a:rPr lang="en-US" sz="2400" i="1" dirty="0">
                <a:latin typeface="Times New Roman" panose="02020603050405020304" pitchFamily="18" charset="0"/>
                <a:cs typeface="Times New Roman" panose="02020603050405020304" pitchFamily="18" charset="0"/>
              </a:rPr>
              <a:t>The sun is what makes the water cycle work. The sun provides what almost everything on Earth needs to go—energy, or heat. Heat causes liquid and frozen water to evaporate into water vapor gas, which rises high in the sky to form clouds...clouds that move over the globe and drop rain and snow. This process is a large part of the water </a:t>
            </a:r>
            <a:r>
              <a:rPr lang="en-US" sz="2400" i="1" dirty="0" smtClean="0">
                <a:latin typeface="Times New Roman" panose="02020603050405020304" pitchFamily="18" charset="0"/>
                <a:cs typeface="Times New Roman" panose="02020603050405020304" pitchFamily="18" charset="0"/>
              </a:rPr>
              <a:t>cycle</a:t>
            </a:r>
            <a:r>
              <a:rPr lang="en-US" sz="2400" dirty="0"/>
              <a:t> </a:t>
            </a:r>
            <a:r>
              <a:rPr lang="en-US" sz="2400" dirty="0" smtClean="0">
                <a:latin typeface="Times New Roman" panose="02020603050405020304" pitchFamily="18" charset="0"/>
                <a:cs typeface="Times New Roman" panose="02020603050405020304" pitchFamily="18" charset="0"/>
              </a:rPr>
              <a:t>(https</a:t>
            </a:r>
            <a:r>
              <a:rPr lang="en-US" sz="2400" dirty="0">
                <a:latin typeface="Times New Roman" panose="02020603050405020304" pitchFamily="18" charset="0"/>
                <a:cs typeface="Times New Roman" panose="02020603050405020304" pitchFamily="18" charset="0"/>
              </a:rPr>
              <a:t>://water.usgs.gov</a:t>
            </a:r>
            <a:r>
              <a:rPr lang="en-US" sz="2400" dirty="0" smtClean="0">
                <a:latin typeface="Times New Roman" panose="02020603050405020304" pitchFamily="18" charset="0"/>
                <a:cs typeface="Times New Roman" panose="02020603050405020304" pitchFamily="18" charset="0"/>
              </a:rPr>
              <a:t>).</a:t>
            </a:r>
          </a:p>
          <a:p>
            <a:pPr marL="285750" indent="-285750" algn="l">
              <a:buFont typeface="Arial" panose="020B0604020202020204" pitchFamily="34" charset="0"/>
              <a:buChar char="•"/>
            </a:pPr>
            <a:endParaRPr lang="en-US" dirty="0" smtClean="0">
              <a:latin typeface="Century Gothic" panose="020B0502020202020204" pitchFamily="34" charset="0"/>
            </a:endParaRPr>
          </a:p>
        </p:txBody>
      </p:sp>
    </p:spTree>
    <p:extLst>
      <p:ext uri="{BB962C8B-B14F-4D97-AF65-F5344CB8AC3E}">
        <p14:creationId xmlns:p14="http://schemas.microsoft.com/office/powerpoint/2010/main" val="2873706844"/>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4188" y="-90153"/>
            <a:ext cx="7766936" cy="882634"/>
          </a:xfrm>
        </p:spPr>
        <p:txBody>
          <a:bodyPr/>
          <a:lstStyle/>
          <a:p>
            <a:pPr algn="ctr"/>
            <a:r>
              <a:rPr lang="en-US" sz="4800" dirty="0" smtClean="0"/>
              <a:t>The Water Cycle Diagram</a:t>
            </a:r>
            <a:endParaRPr lang="en-US" sz="4800" dirty="0"/>
          </a:p>
        </p:txBody>
      </p:sp>
      <p:sp>
        <p:nvSpPr>
          <p:cNvPr id="3" name="Subtitle 2"/>
          <p:cNvSpPr>
            <a:spLocks noGrp="1"/>
          </p:cNvSpPr>
          <p:nvPr>
            <p:ph type="subTitle" idx="1"/>
          </p:nvPr>
        </p:nvSpPr>
        <p:spPr>
          <a:xfrm>
            <a:off x="631304" y="6439866"/>
            <a:ext cx="7766936" cy="572682"/>
          </a:xfrm>
        </p:spPr>
        <p:txBody>
          <a:bodyPr/>
          <a:lstStyle/>
          <a:p>
            <a:r>
              <a:rPr lang="en-US" b="1" dirty="0" smtClean="0"/>
              <a:t>More free PPTs on</a:t>
            </a:r>
            <a:r>
              <a:rPr lang="en-US" dirty="0" smtClean="0"/>
              <a:t>: www.ecosystemforkids.com</a:t>
            </a:r>
            <a:endParaRPr lang="en-US" dirty="0"/>
          </a:p>
        </p:txBody>
      </p:sp>
      <p:pic>
        <p:nvPicPr>
          <p:cNvPr id="4" name="Picture 3" descr="Diagram of the water cycl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149" y="709152"/>
            <a:ext cx="8263407" cy="5749649"/>
          </a:xfrm>
          <a:prstGeom prst="rect">
            <a:avLst/>
          </a:prstGeom>
          <a:noFill/>
          <a:extLst>
            <a:ext uri="{909E8E84-426E-40DD-AFC4-6F175D3DCCD1}">
              <a14:hiddenFill xmlns:a14="http://schemas.microsoft.com/office/drawing/2010/main">
                <a:solidFill>
                  <a:srgbClr val="FFFFFF"/>
                </a:solidFill>
              </a14:hiddenFill>
            </a:ext>
          </a:extLst>
        </p:spPr>
      </p:pic>
      <p:sp>
        <p:nvSpPr>
          <p:cNvPr id="5" name="Left Arrow Callout 4"/>
          <p:cNvSpPr/>
          <p:nvPr/>
        </p:nvSpPr>
        <p:spPr>
          <a:xfrm>
            <a:off x="8018590" y="2403432"/>
            <a:ext cx="3091622" cy="1460224"/>
          </a:xfrm>
          <a:prstGeom prst="leftArrowCallou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u="sng" dirty="0" smtClean="0">
                <a:solidFill>
                  <a:schemeClr val="tx2"/>
                </a:solidFill>
                <a:latin typeface="Century Gothic" panose="020B0502020202020204" pitchFamily="34" charset="0"/>
              </a:rPr>
              <a:t>Evaporation</a:t>
            </a:r>
            <a:r>
              <a:rPr lang="en-US" sz="1200" dirty="0" smtClean="0">
                <a:solidFill>
                  <a:schemeClr val="tx2"/>
                </a:solidFill>
                <a:latin typeface="Century Gothic" panose="020B0502020202020204" pitchFamily="34" charset="0"/>
              </a:rPr>
              <a:t> </a:t>
            </a:r>
            <a:r>
              <a:rPr lang="en-US" sz="1000" dirty="0" smtClean="0">
                <a:solidFill>
                  <a:schemeClr val="tx2"/>
                </a:solidFill>
                <a:latin typeface="Century Gothic" panose="020B0502020202020204" pitchFamily="34" charset="0"/>
              </a:rPr>
              <a:t>is the process whereby water becomes water vapor. The water is mainly from bodies like rivers, lakes, oceans, wet surfaces after rain etc. When the water gets heated up by the sun it tends to evaporate into the atmosphere.</a:t>
            </a:r>
            <a:endParaRPr lang="en-US" sz="1000" dirty="0">
              <a:solidFill>
                <a:schemeClr val="tx2"/>
              </a:solidFill>
              <a:latin typeface="Century Gothic" panose="020B0502020202020204" pitchFamily="34" charset="0"/>
            </a:endParaRPr>
          </a:p>
        </p:txBody>
      </p:sp>
      <p:sp>
        <p:nvSpPr>
          <p:cNvPr id="6" name="Left Arrow Callout 5"/>
          <p:cNvSpPr/>
          <p:nvPr/>
        </p:nvSpPr>
        <p:spPr>
          <a:xfrm>
            <a:off x="8580835" y="649144"/>
            <a:ext cx="3091622" cy="1460224"/>
          </a:xfrm>
          <a:prstGeom prst="leftArrowCallou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u="sng" dirty="0" smtClean="0">
                <a:solidFill>
                  <a:schemeClr val="tx2"/>
                </a:solidFill>
                <a:latin typeface="Century Gothic" panose="020B0502020202020204" pitchFamily="34" charset="0"/>
              </a:rPr>
              <a:t>Sun</a:t>
            </a:r>
            <a:r>
              <a:rPr lang="en-US" sz="1200" dirty="0" smtClean="0">
                <a:solidFill>
                  <a:schemeClr val="tx2"/>
                </a:solidFill>
                <a:latin typeface="Century Gothic" panose="020B0502020202020204" pitchFamily="34" charset="0"/>
              </a:rPr>
              <a:t> </a:t>
            </a:r>
            <a:r>
              <a:rPr lang="en-US" sz="1000" dirty="0" smtClean="0">
                <a:solidFill>
                  <a:schemeClr val="tx2"/>
                </a:solidFill>
                <a:latin typeface="Century Gothic" panose="020B0502020202020204" pitchFamily="34" charset="0"/>
              </a:rPr>
              <a:t>is the driving force behind the process. It heats the Earth’s surface and water bodies; this leads to evaporation. The sun is also the driver of the process of photosynthesis that also releases water through transpiration</a:t>
            </a:r>
            <a:endParaRPr lang="en-US" sz="1000" dirty="0">
              <a:solidFill>
                <a:schemeClr val="tx2"/>
              </a:solidFill>
              <a:latin typeface="Century Gothic" panose="020B0502020202020204" pitchFamily="34" charset="0"/>
            </a:endParaRPr>
          </a:p>
        </p:txBody>
      </p:sp>
      <p:sp>
        <p:nvSpPr>
          <p:cNvPr id="8" name="Left Arrow Callout 7"/>
          <p:cNvSpPr/>
          <p:nvPr/>
        </p:nvSpPr>
        <p:spPr>
          <a:xfrm>
            <a:off x="8722503" y="1232481"/>
            <a:ext cx="3216213" cy="1616184"/>
          </a:xfrm>
          <a:prstGeom prst="leftArrowCallou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000" b="1" u="sng" dirty="0" smtClean="0">
                <a:solidFill>
                  <a:schemeClr val="tx2"/>
                </a:solidFill>
                <a:latin typeface="Century Gothic" panose="020B0502020202020204" pitchFamily="34" charset="0"/>
              </a:rPr>
              <a:t>Condensation</a:t>
            </a:r>
            <a:r>
              <a:rPr lang="en-US" sz="1000" dirty="0" smtClean="0">
                <a:solidFill>
                  <a:schemeClr val="tx2"/>
                </a:solidFill>
                <a:latin typeface="Century Gothic" panose="020B0502020202020204" pitchFamily="34" charset="0"/>
              </a:rPr>
              <a:t> is the process whereby water that rose into the atmosphere as vapor cools down. At high altitudes temperatures are low so water cools down to form water droplets and ice particles. These combine to form clouds. </a:t>
            </a:r>
            <a:endParaRPr lang="en-US" sz="1000" dirty="0">
              <a:solidFill>
                <a:schemeClr val="tx2"/>
              </a:solidFill>
              <a:latin typeface="Century Gothic" panose="020B0502020202020204" pitchFamily="34" charset="0"/>
            </a:endParaRPr>
          </a:p>
        </p:txBody>
      </p:sp>
      <p:sp>
        <p:nvSpPr>
          <p:cNvPr id="9" name="Left Arrow Callout 8"/>
          <p:cNvSpPr/>
          <p:nvPr/>
        </p:nvSpPr>
        <p:spPr>
          <a:xfrm>
            <a:off x="3516201" y="2053452"/>
            <a:ext cx="2393589" cy="1230661"/>
          </a:xfrm>
          <a:prstGeom prst="leftArrowCallou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000" b="1" u="sng" dirty="0" smtClean="0">
                <a:solidFill>
                  <a:schemeClr val="tx2"/>
                </a:solidFill>
                <a:latin typeface="Century Gothic" panose="020B0502020202020204" pitchFamily="34" charset="0"/>
              </a:rPr>
              <a:t>Precipitation</a:t>
            </a:r>
            <a:r>
              <a:rPr lang="en-US" sz="1000" dirty="0" smtClean="0">
                <a:solidFill>
                  <a:schemeClr val="tx2"/>
                </a:solidFill>
                <a:latin typeface="Century Gothic" panose="020B0502020202020204" pitchFamily="34" charset="0"/>
              </a:rPr>
              <a:t> is the process whereby condensed clouds fall to the Earth’s surface as rain, drizzle, sleet, snow or hail. </a:t>
            </a:r>
            <a:endParaRPr lang="en-US" sz="1000" dirty="0">
              <a:solidFill>
                <a:schemeClr val="tx2"/>
              </a:solidFill>
              <a:latin typeface="Century Gothic" panose="020B0502020202020204" pitchFamily="34" charset="0"/>
            </a:endParaRPr>
          </a:p>
        </p:txBody>
      </p:sp>
      <p:sp>
        <p:nvSpPr>
          <p:cNvPr id="10" name="Left Arrow Callout 9"/>
          <p:cNvSpPr/>
          <p:nvPr/>
        </p:nvSpPr>
        <p:spPr>
          <a:xfrm>
            <a:off x="6992977" y="1685750"/>
            <a:ext cx="3034048" cy="1483503"/>
          </a:xfrm>
          <a:prstGeom prst="leftArrowCallou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000" b="1" u="sng" dirty="0" smtClean="0">
                <a:solidFill>
                  <a:schemeClr val="tx2"/>
                </a:solidFill>
                <a:latin typeface="Century Gothic" panose="020B0502020202020204" pitchFamily="34" charset="0"/>
              </a:rPr>
              <a:t>Transpiration</a:t>
            </a:r>
            <a:r>
              <a:rPr lang="en-US" sz="1000" dirty="0" smtClean="0">
                <a:solidFill>
                  <a:schemeClr val="tx2"/>
                </a:solidFill>
                <a:latin typeface="Century Gothic" panose="020B0502020202020204" pitchFamily="34" charset="0"/>
              </a:rPr>
              <a:t> is the process whereby plant leaves release water through the stomata into the atmosphere during photosynthesis. It is similar to evaporation, the difference being that it originates from plants.  </a:t>
            </a:r>
            <a:endParaRPr lang="en-US" sz="1000" dirty="0">
              <a:solidFill>
                <a:schemeClr val="tx2"/>
              </a:solidFill>
              <a:latin typeface="Century Gothic" panose="020B0502020202020204" pitchFamily="34" charset="0"/>
            </a:endParaRPr>
          </a:p>
        </p:txBody>
      </p:sp>
      <p:sp>
        <p:nvSpPr>
          <p:cNvPr id="11" name="Left Arrow Callout 10"/>
          <p:cNvSpPr/>
          <p:nvPr/>
        </p:nvSpPr>
        <p:spPr>
          <a:xfrm>
            <a:off x="2285104" y="3825026"/>
            <a:ext cx="2812748" cy="1240136"/>
          </a:xfrm>
          <a:prstGeom prst="leftArrowCallou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000" b="1" u="sng" dirty="0">
                <a:solidFill>
                  <a:schemeClr val="tx2"/>
                </a:solidFill>
                <a:latin typeface="Century Gothic" panose="020B0502020202020204" pitchFamily="34" charset="0"/>
              </a:rPr>
              <a:t>Infiltration</a:t>
            </a:r>
            <a:r>
              <a:rPr lang="en-US" sz="1000" dirty="0">
                <a:solidFill>
                  <a:schemeClr val="tx2"/>
                </a:solidFill>
                <a:latin typeface="Century Gothic" panose="020B0502020202020204" pitchFamily="34" charset="0"/>
              </a:rPr>
              <a:t> </a:t>
            </a:r>
            <a:r>
              <a:rPr lang="en-US" sz="1000" dirty="0" smtClean="0">
                <a:solidFill>
                  <a:schemeClr val="tx2"/>
                </a:solidFill>
                <a:latin typeface="Century Gothic" panose="020B0502020202020204" pitchFamily="34" charset="0"/>
              </a:rPr>
              <a:t>occurs when water that falls back on the Earth’s surface through precipitation seeps deep into the soil. This process increases the ground water table.</a:t>
            </a:r>
            <a:endParaRPr lang="en-US" sz="1000" dirty="0">
              <a:solidFill>
                <a:schemeClr val="tx2"/>
              </a:solidFill>
              <a:latin typeface="Century Gothic" panose="020B0502020202020204" pitchFamily="34" charset="0"/>
            </a:endParaRPr>
          </a:p>
        </p:txBody>
      </p:sp>
      <p:sp>
        <p:nvSpPr>
          <p:cNvPr id="12" name="Left Arrow Callout 11"/>
          <p:cNvSpPr/>
          <p:nvPr/>
        </p:nvSpPr>
        <p:spPr>
          <a:xfrm>
            <a:off x="6416807" y="3867640"/>
            <a:ext cx="2796896" cy="1260970"/>
          </a:xfrm>
          <a:prstGeom prst="leftArrowCallou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000" b="1" u="sng" dirty="0" smtClean="0">
                <a:solidFill>
                  <a:schemeClr val="tx2"/>
                </a:solidFill>
                <a:latin typeface="Century Gothic" panose="020B0502020202020204" pitchFamily="34" charset="0"/>
              </a:rPr>
              <a:t>Runoff</a:t>
            </a:r>
            <a:r>
              <a:rPr lang="en-US" sz="1000" dirty="0" smtClean="0">
                <a:solidFill>
                  <a:schemeClr val="tx2"/>
                </a:solidFill>
                <a:latin typeface="Century Gothic" panose="020B0502020202020204" pitchFamily="34" charset="0"/>
              </a:rPr>
              <a:t> is the water that runs off after rainfall or when snow melts into channels that flow into rivers, lakes, oceans and other water reservoirs. </a:t>
            </a:r>
            <a:endParaRPr lang="en-US" sz="1000" dirty="0">
              <a:solidFill>
                <a:schemeClr val="tx2"/>
              </a:solidFill>
              <a:latin typeface="Century Gothic" panose="020B0502020202020204" pitchFamily="34" charset="0"/>
            </a:endParaRPr>
          </a:p>
        </p:txBody>
      </p:sp>
    </p:spTree>
    <p:extLst>
      <p:ext uri="{BB962C8B-B14F-4D97-AF65-F5344CB8AC3E}">
        <p14:creationId xmlns:p14="http://schemas.microsoft.com/office/powerpoint/2010/main" val="395551108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1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227" y="-51942"/>
            <a:ext cx="9813462" cy="879578"/>
          </a:xfrm>
        </p:spPr>
        <p:txBody>
          <a:bodyPr/>
          <a:lstStyle/>
          <a:p>
            <a:pPr algn="ctr"/>
            <a:r>
              <a:rPr lang="en-US" sz="5000" dirty="0" smtClean="0"/>
              <a:t>Identify The Following</a:t>
            </a:r>
            <a:endParaRPr lang="en-US" sz="5000" dirty="0"/>
          </a:p>
        </p:txBody>
      </p:sp>
      <p:sp>
        <p:nvSpPr>
          <p:cNvPr id="3" name="Subtitle 2"/>
          <p:cNvSpPr>
            <a:spLocks noGrp="1"/>
          </p:cNvSpPr>
          <p:nvPr>
            <p:ph type="subTitle" idx="1"/>
          </p:nvPr>
        </p:nvSpPr>
        <p:spPr>
          <a:xfrm>
            <a:off x="515394" y="6362590"/>
            <a:ext cx="7766936" cy="495410"/>
          </a:xfrm>
        </p:spPr>
        <p:txBody>
          <a:bodyPr/>
          <a:lstStyle/>
          <a:p>
            <a:r>
              <a:rPr lang="en-US" b="1" dirty="0" smtClean="0"/>
              <a:t>More free PPTs on</a:t>
            </a:r>
            <a:r>
              <a:rPr lang="en-US" dirty="0" smtClean="0"/>
              <a:t>: www.ecosystemforkids.com</a:t>
            </a:r>
            <a:endParaRPr lang="en-US" dirty="0"/>
          </a:p>
        </p:txBody>
      </p:sp>
      <p:sp>
        <p:nvSpPr>
          <p:cNvPr id="4" name="Subtitle 2"/>
          <p:cNvSpPr txBox="1">
            <a:spLocks/>
          </p:cNvSpPr>
          <p:nvPr/>
        </p:nvSpPr>
        <p:spPr>
          <a:xfrm>
            <a:off x="953036" y="1547801"/>
            <a:ext cx="7766936" cy="3539354"/>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285750" indent="-285750" algn="l">
              <a:buFont typeface="Arial" panose="020B0604020202020204" pitchFamily="34" charset="0"/>
              <a:buChar char="•"/>
            </a:pPr>
            <a:endParaRPr lang="en-US" dirty="0" smtClean="0">
              <a:latin typeface="Century Gothic" panose="020B0502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5556" y="2817995"/>
            <a:ext cx="2855013" cy="18483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041" y="827636"/>
            <a:ext cx="2951662" cy="26196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5556" y="840514"/>
            <a:ext cx="2963918" cy="18406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05315" y="827635"/>
            <a:ext cx="2825120" cy="18535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49474" y="2933187"/>
            <a:ext cx="3160236" cy="17331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TextBox 9"/>
          <p:cNvSpPr txBox="1"/>
          <p:nvPr/>
        </p:nvSpPr>
        <p:spPr>
          <a:xfrm>
            <a:off x="776041" y="3630246"/>
            <a:ext cx="3000610" cy="830997"/>
          </a:xfrm>
          <a:prstGeom prst="rect">
            <a:avLst/>
          </a:prstGeom>
          <a:noFill/>
        </p:spPr>
        <p:txBody>
          <a:bodyPr wrap="square" rtlCol="0">
            <a:spAutoFit/>
          </a:bodyPr>
          <a:lstStyle/>
          <a:p>
            <a:r>
              <a:rPr lang="en-US" sz="2400" dirty="0" smtClean="0">
                <a:solidFill>
                  <a:schemeClr val="accent1"/>
                </a:solidFill>
              </a:rPr>
              <a:t>How do they relate </a:t>
            </a:r>
          </a:p>
          <a:p>
            <a:r>
              <a:rPr lang="en-US" sz="2400" dirty="0" smtClean="0">
                <a:solidFill>
                  <a:schemeClr val="accent1"/>
                </a:solidFill>
              </a:rPr>
              <a:t>to the water cycle ?</a:t>
            </a:r>
            <a:endParaRPr lang="en-US" sz="2400" dirty="0">
              <a:solidFill>
                <a:schemeClr val="accent1"/>
              </a:solidFill>
            </a:endParaRPr>
          </a:p>
        </p:txBody>
      </p:sp>
    </p:spTree>
    <p:extLst>
      <p:ext uri="{BB962C8B-B14F-4D97-AF65-F5344CB8AC3E}">
        <p14:creationId xmlns:p14="http://schemas.microsoft.com/office/powerpoint/2010/main" val="35029846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5088" y="343915"/>
            <a:ext cx="9813462" cy="879578"/>
          </a:xfrm>
        </p:spPr>
        <p:txBody>
          <a:bodyPr/>
          <a:lstStyle/>
          <a:p>
            <a:pPr algn="ctr"/>
            <a:r>
              <a:rPr lang="en-US" sz="5000" dirty="0" smtClean="0"/>
              <a:t>www.ecosystemforkids.com</a:t>
            </a:r>
            <a:endParaRPr lang="en-US" sz="5000" dirty="0"/>
          </a:p>
        </p:txBody>
      </p:sp>
      <p:sp>
        <p:nvSpPr>
          <p:cNvPr id="3" name="Subtitle 2"/>
          <p:cNvSpPr>
            <a:spLocks noGrp="1"/>
          </p:cNvSpPr>
          <p:nvPr>
            <p:ph type="subTitle" idx="1"/>
          </p:nvPr>
        </p:nvSpPr>
        <p:spPr>
          <a:xfrm>
            <a:off x="515394" y="6362590"/>
            <a:ext cx="7766936" cy="495410"/>
          </a:xfrm>
        </p:spPr>
        <p:txBody>
          <a:bodyPr/>
          <a:lstStyle/>
          <a:p>
            <a:r>
              <a:rPr lang="en-US" b="1" dirty="0" smtClean="0"/>
              <a:t>More free PPTs on</a:t>
            </a:r>
            <a:r>
              <a:rPr lang="en-US" dirty="0" smtClean="0"/>
              <a:t>: www.ecosystemforkids.com</a:t>
            </a:r>
            <a:endParaRPr lang="en-US" dirty="0"/>
          </a:p>
        </p:txBody>
      </p:sp>
      <p:sp>
        <p:nvSpPr>
          <p:cNvPr id="4" name="Subtitle 2"/>
          <p:cNvSpPr txBox="1">
            <a:spLocks/>
          </p:cNvSpPr>
          <p:nvPr/>
        </p:nvSpPr>
        <p:spPr>
          <a:xfrm>
            <a:off x="953036" y="1547801"/>
            <a:ext cx="7766936" cy="3539354"/>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285750" indent="-285750" algn="l">
              <a:buFont typeface="Arial" panose="020B0604020202020204" pitchFamily="34" charset="0"/>
              <a:buChar char="•"/>
            </a:pPr>
            <a:r>
              <a:rPr lang="en-US" sz="2400" i="1" dirty="0" smtClean="0">
                <a:latin typeface="Times New Roman" panose="02020603050405020304" pitchFamily="18" charset="0"/>
                <a:cs typeface="Times New Roman" panose="02020603050405020304" pitchFamily="18" charset="0"/>
              </a:rPr>
              <a:t>Visit the website above for more free science teaching resources for teachers and parents of students in 1</a:t>
            </a:r>
            <a:r>
              <a:rPr lang="en-US" sz="2400" i="1" baseline="30000" dirty="0" smtClean="0">
                <a:latin typeface="Times New Roman" panose="02020603050405020304" pitchFamily="18" charset="0"/>
                <a:cs typeface="Times New Roman" panose="02020603050405020304" pitchFamily="18" charset="0"/>
              </a:rPr>
              <a:t>st</a:t>
            </a:r>
            <a:r>
              <a:rPr lang="en-US" sz="2400" i="1" dirty="0" smtClean="0">
                <a:latin typeface="Times New Roman" panose="02020603050405020304" pitchFamily="18" charset="0"/>
                <a:cs typeface="Times New Roman" panose="02020603050405020304" pitchFamily="18" charset="0"/>
              </a:rPr>
              <a:t> to 6</a:t>
            </a:r>
            <a:r>
              <a:rPr lang="en-US" sz="2400" i="1" baseline="30000" dirty="0" smtClean="0">
                <a:latin typeface="Times New Roman" panose="02020603050405020304" pitchFamily="18" charset="0"/>
                <a:cs typeface="Times New Roman" panose="02020603050405020304" pitchFamily="18" charset="0"/>
              </a:rPr>
              <a:t>th</a:t>
            </a:r>
            <a:r>
              <a:rPr lang="en-US" sz="2400" i="1" dirty="0" smtClean="0">
                <a:latin typeface="Times New Roman" panose="02020603050405020304" pitchFamily="18" charset="0"/>
                <a:cs typeface="Times New Roman" panose="02020603050405020304" pitchFamily="18" charset="0"/>
              </a:rPr>
              <a:t> grades. </a:t>
            </a:r>
          </a:p>
          <a:p>
            <a:pPr marL="285750" indent="-285750" algn="l">
              <a:buFont typeface="Arial" panose="020B0604020202020204" pitchFamily="34" charset="0"/>
              <a:buChar char="•"/>
            </a:pPr>
            <a:r>
              <a:rPr lang="en-US" sz="2400" i="1" dirty="0" smtClean="0">
                <a:latin typeface="Times New Roman" panose="02020603050405020304" pitchFamily="18" charset="0"/>
                <a:cs typeface="Times New Roman" panose="02020603050405020304" pitchFamily="18" charset="0"/>
              </a:rPr>
              <a:t>Features: </a:t>
            </a:r>
            <a:r>
              <a:rPr lang="en-US" sz="2400" b="1" i="1" dirty="0" smtClean="0">
                <a:solidFill>
                  <a:schemeClr val="accent1"/>
                </a:solidFill>
                <a:latin typeface="Times New Roman" panose="02020603050405020304" pitchFamily="18" charset="0"/>
                <a:cs typeface="Times New Roman" panose="02020603050405020304" pitchFamily="18" charset="0"/>
              </a:rPr>
              <a:t>Free | PowerPoint Lessons | Worksheets pdf </a:t>
            </a:r>
            <a:r>
              <a:rPr lang="en-US" sz="2400" b="1" i="1" dirty="0" smtClean="0">
                <a:solidFill>
                  <a:schemeClr val="tx1"/>
                </a:solidFill>
                <a:latin typeface="Times New Roman" panose="02020603050405020304" pitchFamily="18" charset="0"/>
                <a:cs typeface="Times New Roman" panose="02020603050405020304" pitchFamily="18" charset="0"/>
              </a:rPr>
              <a:t>|</a:t>
            </a:r>
            <a:r>
              <a:rPr lang="en-US" sz="2400" b="1" i="1" dirty="0" smtClean="0">
                <a:solidFill>
                  <a:schemeClr val="accent1"/>
                </a:solidFill>
                <a:latin typeface="Times New Roman" panose="02020603050405020304" pitchFamily="18" charset="0"/>
                <a:cs typeface="Times New Roman" panose="02020603050405020304" pitchFamily="18" charset="0"/>
              </a:rPr>
              <a:t> Online quizzes </a:t>
            </a:r>
            <a:r>
              <a:rPr lang="en-US" sz="2400" b="1" i="1" dirty="0" smtClean="0">
                <a:solidFill>
                  <a:schemeClr val="tx1"/>
                </a:solidFill>
                <a:latin typeface="Times New Roman" panose="02020603050405020304" pitchFamily="18" charset="0"/>
                <a:cs typeface="Times New Roman" panose="02020603050405020304" pitchFamily="18" charset="0"/>
              </a:rPr>
              <a:t>|</a:t>
            </a:r>
            <a:r>
              <a:rPr lang="en-US" sz="2400" b="1" i="1" dirty="0" smtClean="0">
                <a:solidFill>
                  <a:schemeClr val="accent1"/>
                </a:solidFill>
                <a:latin typeface="Times New Roman" panose="02020603050405020304" pitchFamily="18" charset="0"/>
                <a:cs typeface="Times New Roman" panose="02020603050405020304" pitchFamily="18" charset="0"/>
              </a:rPr>
              <a:t> Games </a:t>
            </a:r>
            <a:r>
              <a:rPr lang="en-US" sz="2400" b="1" i="1" dirty="0" smtClean="0">
                <a:solidFill>
                  <a:schemeClr val="tx1"/>
                </a:solidFill>
                <a:latin typeface="Times New Roman" panose="02020603050405020304" pitchFamily="18" charset="0"/>
                <a:cs typeface="Times New Roman" panose="02020603050405020304" pitchFamily="18" charset="0"/>
              </a:rPr>
              <a:t>|</a:t>
            </a:r>
            <a:r>
              <a:rPr lang="en-US" sz="2400" b="1" i="1" dirty="0" smtClean="0">
                <a:solidFill>
                  <a:schemeClr val="accent1"/>
                </a:solidFill>
                <a:latin typeface="Times New Roman" panose="02020603050405020304" pitchFamily="18" charset="0"/>
                <a:cs typeface="Times New Roman" panose="02020603050405020304" pitchFamily="18" charset="0"/>
              </a:rPr>
              <a:t> Board Games </a:t>
            </a:r>
            <a:r>
              <a:rPr lang="en-US" sz="2400" b="1" i="1" dirty="0" smtClean="0">
                <a:solidFill>
                  <a:schemeClr val="tx1"/>
                </a:solidFill>
                <a:latin typeface="Times New Roman" panose="02020603050405020304" pitchFamily="18" charset="0"/>
                <a:cs typeface="Times New Roman" panose="02020603050405020304" pitchFamily="18" charset="0"/>
              </a:rPr>
              <a:t>|</a:t>
            </a:r>
            <a:r>
              <a:rPr lang="en-US" sz="2400" b="1" i="1" dirty="0" smtClean="0">
                <a:solidFill>
                  <a:schemeClr val="accent1"/>
                </a:solidFill>
                <a:latin typeface="Times New Roman" panose="02020603050405020304" pitchFamily="18" charset="0"/>
                <a:cs typeface="Times New Roman" panose="02020603050405020304" pitchFamily="18" charset="0"/>
              </a:rPr>
              <a:t> Card Games </a:t>
            </a:r>
            <a:r>
              <a:rPr lang="en-US" sz="2400" b="1" i="1" dirty="0" smtClean="0">
                <a:solidFill>
                  <a:schemeClr val="tx1"/>
                </a:solidFill>
                <a:latin typeface="Times New Roman" panose="02020603050405020304" pitchFamily="18" charset="0"/>
                <a:cs typeface="Times New Roman" panose="02020603050405020304" pitchFamily="18" charset="0"/>
              </a:rPr>
              <a:t>|</a:t>
            </a:r>
            <a:r>
              <a:rPr lang="en-US" sz="2400" b="1" i="1" dirty="0" smtClean="0">
                <a:solidFill>
                  <a:schemeClr val="accent1"/>
                </a:solidFill>
                <a:latin typeface="Times New Roman" panose="02020603050405020304" pitchFamily="18" charset="0"/>
                <a:cs typeface="Times New Roman" panose="02020603050405020304" pitchFamily="18" charset="0"/>
              </a:rPr>
              <a:t> More</a:t>
            </a:r>
            <a:endParaRPr lang="en-US" b="1" dirty="0" smtClean="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674107446"/>
      </p:ext>
    </p:extLst>
  </p:cSld>
  <p:clrMapOvr>
    <a:masterClrMapping/>
  </p:clrMapOvr>
  <p:transition spd="med">
    <p:pull/>
  </p:transition>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131</TotalTime>
  <Words>707</Words>
  <Application>Microsoft Office PowerPoint</Application>
  <PresentationFormat>Widescreen</PresentationFormat>
  <Paragraphs>45</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Century Gothic</vt:lpstr>
      <vt:lpstr>Times New Roman</vt:lpstr>
      <vt:lpstr>Trebuchet MS</vt:lpstr>
      <vt:lpstr>Wingdings 3</vt:lpstr>
      <vt:lpstr>Facet</vt:lpstr>
      <vt:lpstr>The Water Cycle</vt:lpstr>
      <vt:lpstr>The Water Cycle Diagram</vt:lpstr>
      <vt:lpstr>What Is The Water Cycle ?</vt:lpstr>
      <vt:lpstr>Stages Of The Water Cycle</vt:lpstr>
      <vt:lpstr>The Sun And The Water Cycle</vt:lpstr>
      <vt:lpstr>The Water Cycle Diagram</vt:lpstr>
      <vt:lpstr>Identify The Following</vt:lpstr>
      <vt:lpstr>www.ecosystemforkids.com</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Water Cycle</dc:title>
  <dc:creator>Jude</dc:creator>
  <cp:lastModifiedBy>Jude</cp:lastModifiedBy>
  <cp:revision>29</cp:revision>
  <dcterms:created xsi:type="dcterms:W3CDTF">2018-05-13T09:34:39Z</dcterms:created>
  <dcterms:modified xsi:type="dcterms:W3CDTF">2018-05-13T11:45:50Z</dcterms:modified>
</cp:coreProperties>
</file>